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71" r:id="rId4"/>
    <p:sldId id="266" r:id="rId5"/>
    <p:sldId id="268" r:id="rId6"/>
    <p:sldId id="270" r:id="rId7"/>
    <p:sldId id="269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2D"/>
    <a:srgbClr val="FFFFCC"/>
    <a:srgbClr val="B70926"/>
    <a:srgbClr val="DC2450"/>
    <a:srgbClr val="F5FC9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7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8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0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2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08" r:id="rId4"/>
    <p:sldLayoutId id="2147483709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showcase/6866479/video/1873508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4akVFqHr-To&amp;feature=emb_title" TargetMode="External"/><Relationship Id="rId2" Type="http://schemas.openxmlformats.org/officeDocument/2006/relationships/hyperlink" Target="https://www.youtube.com/watch?time_continue=21&amp;v=C9Ggjbk42xY&amp;feature=emb_tit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C6D2DD3E-2635-4BDC-B665-40AF21A90FE1}"/>
              </a:ext>
            </a:extLst>
          </p:cNvPr>
          <p:cNvSpPr txBox="1"/>
          <p:nvPr/>
        </p:nvSpPr>
        <p:spPr>
          <a:xfrm>
            <a:off x="307975" y="4093029"/>
            <a:ext cx="5017255" cy="257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2300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kulturni uri: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sl-SI" sz="23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</a:t>
            </a:r>
            <a:r>
              <a:rPr lang="sl-SI" sz="2300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riprava na predstavo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sl-SI" sz="23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</a:t>
            </a:r>
            <a:r>
              <a:rPr lang="sl-SI" sz="2300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gled predstave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sl-SI" sz="23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</a:t>
            </a:r>
            <a:r>
              <a:rPr lang="sl-SI" sz="2300" b="1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ejavnost po predstavi (poustvarjanje)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3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xmlns="" id="{E79FFDE8-E8AE-42AF-98FC-197F00AC9073}"/>
              </a:ext>
            </a:extLst>
          </p:cNvPr>
          <p:cNvCxnSpPr>
            <a:cxnSpLocks/>
          </p:cNvCxnSpPr>
          <p:nvPr/>
        </p:nvCxnSpPr>
        <p:spPr>
          <a:xfrm>
            <a:off x="7999046" y="2089396"/>
            <a:ext cx="1624401" cy="0"/>
          </a:xfrm>
          <a:prstGeom prst="line">
            <a:avLst/>
          </a:prstGeom>
          <a:ln w="34925">
            <a:solidFill>
              <a:srgbClr val="B70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32480017-FE96-4536-9047-12099E0F1402}"/>
              </a:ext>
            </a:extLst>
          </p:cNvPr>
          <p:cNvSpPr/>
          <p:nvPr/>
        </p:nvSpPr>
        <p:spPr>
          <a:xfrm>
            <a:off x="5908821" y="591029"/>
            <a:ext cx="6096000" cy="11664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LUTKOVNO GLEDALIŠČE DOMA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xmlns="" id="{FC5368A7-2A8C-4AA4-81AA-4CA7FEFA066D}"/>
              </a:ext>
            </a:extLst>
          </p:cNvPr>
          <p:cNvSpPr/>
          <p:nvPr/>
        </p:nvSpPr>
        <p:spPr>
          <a:xfrm>
            <a:off x="5469452" y="3844500"/>
            <a:ext cx="674834" cy="646331"/>
          </a:xfrm>
          <a:prstGeom prst="rect">
            <a:avLst/>
          </a:prstGeom>
          <a:ln w="41275">
            <a:noFill/>
          </a:ln>
        </p:spPr>
        <p:txBody>
          <a:bodyPr wrap="square">
            <a:spAutoFit/>
          </a:bodyPr>
          <a:lstStyle/>
          <a:p>
            <a:endParaRPr lang="sl-SI" sz="3600" dirty="0">
              <a:solidFill>
                <a:schemeClr val="bg1"/>
              </a:solidFill>
            </a:endParaRPr>
          </a:p>
        </p:txBody>
      </p:sp>
      <p:sp>
        <p:nvSpPr>
          <p:cNvPr id="3" name="AutoShape 12" descr="Hiša otrok in umetnosti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869" y="3071391"/>
            <a:ext cx="5844591" cy="327297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0333" t="10613" r="9142" b="15229"/>
          <a:stretch/>
        </p:blipFill>
        <p:spPr>
          <a:xfrm>
            <a:off x="66634" y="404287"/>
            <a:ext cx="5499415" cy="33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xmlns="" id="{8A63015F-05DE-4755-ACDA-5D0221E11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265" t="-38312" r="139265" b="73416"/>
          <a:stretch/>
        </p:blipFill>
        <p:spPr>
          <a:xfrm>
            <a:off x="-412082" y="968485"/>
            <a:ext cx="3791479" cy="2460515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xmlns="" id="{5EDBE80D-01B5-4976-9F9E-F44E4B894B40}"/>
              </a:ext>
            </a:extLst>
          </p:cNvPr>
          <p:cNvCxnSpPr>
            <a:cxnSpLocks/>
          </p:cNvCxnSpPr>
          <p:nvPr/>
        </p:nvCxnSpPr>
        <p:spPr>
          <a:xfrm>
            <a:off x="8310880" y="2698693"/>
            <a:ext cx="1727200" cy="0"/>
          </a:xfrm>
          <a:prstGeom prst="line">
            <a:avLst/>
          </a:prstGeom>
          <a:ln w="34925">
            <a:solidFill>
              <a:srgbClr val="B70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avokotnik 11">
            <a:extLst>
              <a:ext uri="{FF2B5EF4-FFF2-40B4-BE49-F238E27FC236}">
                <a16:creationId xmlns:a16="http://schemas.microsoft.com/office/drawing/2014/main" xmlns="" id="{A5493E96-F668-4907-B57C-DFB3544324B6}"/>
              </a:ext>
            </a:extLst>
          </p:cNvPr>
          <p:cNvSpPr/>
          <p:nvPr/>
        </p:nvSpPr>
        <p:spPr>
          <a:xfrm>
            <a:off x="397633" y="3290088"/>
            <a:ext cx="4644630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V tej zgradbi domuje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Lutkovno gledališče Maribor.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33" y="274553"/>
            <a:ext cx="3987130" cy="265808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t="8984" b="31650"/>
          <a:stretch/>
        </p:blipFill>
        <p:spPr>
          <a:xfrm>
            <a:off x="5194478" y="3080685"/>
            <a:ext cx="6430280" cy="2533364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5194478" y="24564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2800" b="1" dirty="0">
                <a:latin typeface="Calibri" panose="020F0502020204030204" pitchFamily="34" charset="0"/>
                <a:cs typeface="Calibri" panose="020F0502020204030204" pitchFamily="34" charset="0"/>
              </a:rPr>
              <a:t>Lutkovno gledališče Maribor 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najdemo v </a:t>
            </a: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prenovljenem minoritskem samostanu </a:t>
            </a:r>
          </a:p>
          <a:p>
            <a:pPr algn="ctr"/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sl-SI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Lentu</a:t>
            </a:r>
            <a:r>
              <a:rPr lang="sl-SI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 Mariboru.</a:t>
            </a:r>
          </a:p>
          <a:p>
            <a:pPr algn="ctr"/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Zgradba je del mestnega </a:t>
            </a: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obzidja med Sodnim stolpom in 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Žičkim </a:t>
            </a: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dvorom.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30" y="4823231"/>
            <a:ext cx="257273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5" y="313507"/>
            <a:ext cx="5003077" cy="3335384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34913"/>
              </p:ext>
            </p:extLst>
          </p:nvPr>
        </p:nvGraphicFramePr>
        <p:xfrm>
          <a:off x="473165" y="4403391"/>
          <a:ext cx="493485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857">
                  <a:extLst>
                    <a:ext uri="{9D8B030D-6E8A-4147-A177-3AD203B41FA5}">
                      <a16:colId xmlns:a16="http://schemas.microsoft.com/office/drawing/2014/main" xmlns="" val="335072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Lutkovno gledališče Ljubljana</a:t>
                      </a:r>
                      <a:endParaRPr lang="sl-SI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626699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497" y="3226248"/>
            <a:ext cx="4133306" cy="3434719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4634"/>
              </p:ext>
            </p:extLst>
          </p:nvPr>
        </p:nvGraphicFramePr>
        <p:xfrm>
          <a:off x="5930537" y="1442477"/>
          <a:ext cx="5779587" cy="157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587">
                  <a:extLst>
                    <a:ext uri="{9D8B030D-6E8A-4147-A177-3AD203B41FA5}">
                      <a16:colId xmlns:a16="http://schemas.microsoft.com/office/drawing/2014/main" xmlns="" val="3125196089"/>
                    </a:ext>
                  </a:extLst>
                </a:gridCol>
              </a:tblGrid>
              <a:tr h="1579397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effectLst/>
                        </a:rPr>
                        <a:t>Prostore ima v </a:t>
                      </a:r>
                    </a:p>
                    <a:p>
                      <a:pPr algn="ctr"/>
                      <a:r>
                        <a:rPr lang="pl-PL" sz="2800" dirty="0" smtClean="0">
                          <a:effectLst/>
                        </a:rPr>
                        <a:t>poslopju Mestnega doma </a:t>
                      </a:r>
                    </a:p>
                    <a:p>
                      <a:pPr algn="ctr"/>
                      <a:r>
                        <a:rPr lang="pl-PL" sz="2800" dirty="0" smtClean="0">
                          <a:effectLst/>
                        </a:rPr>
                        <a:t>na Krekovem trgu v Ljubljani.</a:t>
                      </a:r>
                      <a:endParaRPr lang="pl-PL" sz="2800" b="0" i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08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xmlns="" id="{5F5C2D9D-A655-492B-A4E0-00BB125A18FD}"/>
              </a:ext>
            </a:extLst>
          </p:cNvPr>
          <p:cNvSpPr txBox="1"/>
          <p:nvPr/>
        </p:nvSpPr>
        <p:spPr>
          <a:xfrm>
            <a:off x="739589" y="381598"/>
            <a:ext cx="1015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Ker 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zaradi </a:t>
            </a:r>
            <a:r>
              <a:rPr lang="sl-S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koronavirusa</a:t>
            </a: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 ne moremo </a:t>
            </a:r>
            <a:r>
              <a:rPr lang="sl-S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ogledati lutkovne predstave v živo, bomo imeli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DBD5292E-47AA-49D6-A0EF-5E228C4AC9C1}"/>
              </a:ext>
            </a:extLst>
          </p:cNvPr>
          <p:cNvSpPr txBox="1"/>
          <p:nvPr/>
        </p:nvSpPr>
        <p:spPr>
          <a:xfrm>
            <a:off x="739589" y="1795669"/>
            <a:ext cx="1015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OGLED LUTKOVNE PREDSTAVE  </a:t>
            </a:r>
            <a:r>
              <a:rPr lang="sl-SI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</a:t>
            </a:r>
            <a:r>
              <a:rPr lang="sl-SI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sl-SI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</a:t>
            </a:r>
            <a:r>
              <a:rPr lang="sl-SI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xmlns="" id="{F6281307-F943-41D4-9342-BAFB30B28BEB}"/>
              </a:ext>
            </a:extLst>
          </p:cNvPr>
          <p:cNvGrpSpPr/>
          <p:nvPr/>
        </p:nvGrpSpPr>
        <p:grpSpPr>
          <a:xfrm>
            <a:off x="3381319" y="2872005"/>
            <a:ext cx="6128441" cy="3406875"/>
            <a:chOff x="5814957" y="3683000"/>
            <a:chExt cx="4867275" cy="2649071"/>
          </a:xfrm>
        </p:grpSpPr>
        <p:sp>
          <p:nvSpPr>
            <p:cNvPr id="5" name="Miselni oblaček: oblak 4">
              <a:extLst>
                <a:ext uri="{FF2B5EF4-FFF2-40B4-BE49-F238E27FC236}">
                  <a16:creationId xmlns:a16="http://schemas.microsoft.com/office/drawing/2014/main" xmlns="" id="{D203C8A3-065D-4328-87B8-BDAEECC65AC1}"/>
                </a:ext>
              </a:extLst>
            </p:cNvPr>
            <p:cNvSpPr/>
            <p:nvPr/>
          </p:nvSpPr>
          <p:spPr>
            <a:xfrm>
              <a:off x="5814957" y="3683000"/>
              <a:ext cx="4867275" cy="2649071"/>
            </a:xfrm>
            <a:prstGeom prst="cloudCallout">
              <a:avLst>
                <a:gd name="adj1" fmla="val -11857"/>
                <a:gd name="adj2" fmla="val 957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PoljeZBesedilom 7">
              <a:extLst>
                <a:ext uri="{FF2B5EF4-FFF2-40B4-BE49-F238E27FC236}">
                  <a16:creationId xmlns:a16="http://schemas.microsoft.com/office/drawing/2014/main" xmlns="" id="{09B8E999-B222-4C32-9A28-89BCCFD49A27}"/>
                </a:ext>
              </a:extLst>
            </p:cNvPr>
            <p:cNvSpPr txBox="1"/>
            <p:nvPr/>
          </p:nvSpPr>
          <p:spPr>
            <a:xfrm>
              <a:off x="6380302" y="4006036"/>
              <a:ext cx="3840479" cy="174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Tvoje gledališče bo </a:t>
              </a:r>
              <a:r>
                <a:rPr lang="sl-SI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soba</a:t>
              </a:r>
              <a:r>
                <a:rPr lang="sl-SI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sl-SI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Tvoj sedež bo </a:t>
              </a:r>
              <a:r>
                <a:rPr lang="sl-SI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kavč</a:t>
              </a:r>
              <a:r>
                <a:rPr lang="sl-SI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sl-SI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Tvoj oder pa bo </a:t>
              </a:r>
              <a:r>
                <a:rPr lang="sl-SI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računalnik</a:t>
              </a:r>
              <a:r>
                <a:rPr lang="sl-SI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sl-SI" sz="2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 lutkovno predstavo lahko povabiš tudi starše.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6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0F9B2169-405E-4916-8698-0E07FC0C5E00}"/>
              </a:ext>
            </a:extLst>
          </p:cNvPr>
          <p:cNvSpPr/>
          <p:nvPr/>
        </p:nvSpPr>
        <p:spPr>
          <a:xfrm>
            <a:off x="1018903" y="2944588"/>
            <a:ext cx="11173097" cy="350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kaj si bomo ogledali?</a:t>
            </a:r>
            <a:endParaRPr lang="sl-SI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32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SAPRAMIŠKO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dirty="0">
                <a:hlinkClick r:id="rId2"/>
              </a:rPr>
              <a:t>https://</a:t>
            </a:r>
            <a:r>
              <a:rPr lang="sl-SI" sz="3200" dirty="0" smtClean="0">
                <a:hlinkClick r:id="rId2"/>
              </a:rPr>
              <a:t>vimeo.com/showcase/6866479/video/187350816</a:t>
            </a:r>
            <a:endParaRPr lang="sl-SI" sz="32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dirty="0" smtClean="0"/>
              <a:t>(41 </a:t>
            </a:r>
            <a:r>
              <a:rPr lang="sl-SI" sz="1600" smtClean="0"/>
              <a:t>min)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 na povezavo in uživaj.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ogledu pa še…</a:t>
            </a:r>
            <a:endParaRPr lang="sl-SI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xmlns="" id="{6C179A41-3FB9-412F-944C-B26EA7A553DD}"/>
              </a:ext>
            </a:extLst>
          </p:cNvPr>
          <p:cNvGrpSpPr/>
          <p:nvPr/>
        </p:nvGrpSpPr>
        <p:grpSpPr>
          <a:xfrm>
            <a:off x="0" y="165465"/>
            <a:ext cx="5216434" cy="2891246"/>
            <a:chOff x="335280" y="-71997"/>
            <a:chExt cx="5760720" cy="3215083"/>
          </a:xfrm>
        </p:grpSpPr>
        <p:pic>
          <p:nvPicPr>
            <p:cNvPr id="11270" name="Picture 6" descr="Bitmoji Image">
              <a:extLst>
                <a:ext uri="{FF2B5EF4-FFF2-40B4-BE49-F238E27FC236}">
                  <a16:creationId xmlns:a16="http://schemas.microsoft.com/office/drawing/2014/main" xmlns="" id="{D650D923-8A51-470E-925B-1D2E5A0A4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917" y="-71997"/>
              <a:ext cx="3215083" cy="321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Miselni oblaček: oblak 7">
              <a:extLst>
                <a:ext uri="{FF2B5EF4-FFF2-40B4-BE49-F238E27FC236}">
                  <a16:creationId xmlns:a16="http://schemas.microsoft.com/office/drawing/2014/main" xmlns="" id="{31663EC1-6D43-4D13-BDA1-920E3BB5736E}"/>
                </a:ext>
              </a:extLst>
            </p:cNvPr>
            <p:cNvSpPr/>
            <p:nvPr/>
          </p:nvSpPr>
          <p:spPr>
            <a:xfrm>
              <a:off x="335280" y="325120"/>
              <a:ext cx="2783840" cy="2103119"/>
            </a:xfrm>
            <a:prstGeom prst="cloudCallout">
              <a:avLst>
                <a:gd name="adj1" fmla="val 79244"/>
                <a:gd name="adj2" fmla="val -23518"/>
              </a:avLst>
            </a:prstGeom>
            <a:solidFill>
              <a:srgbClr val="FFFFCC"/>
            </a:solidFill>
            <a:ln w="38100">
              <a:solidFill>
                <a:srgbClr val="B70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>
              <a:extLst>
                <a:ext uri="{FF2B5EF4-FFF2-40B4-BE49-F238E27FC236}">
                  <a16:creationId xmlns:a16="http://schemas.microsoft.com/office/drawing/2014/main" xmlns="" id="{59434E27-BF2D-4990-BB15-AE985E944192}"/>
                </a:ext>
              </a:extLst>
            </p:cNvPr>
            <p:cNvSpPr txBox="1"/>
            <p:nvPr/>
          </p:nvSpPr>
          <p:spPr>
            <a:xfrm>
              <a:off x="700735" y="625247"/>
              <a:ext cx="1777718" cy="147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Sedenje na namišljenem stolu ni ravno udobno.</a:t>
              </a:r>
            </a:p>
          </p:txBody>
        </p:sp>
      </p:grp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8193">
            <a:off x="7842808" y="569285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1C58BC1D-8766-486A-9C0F-CAFF6666E12C}"/>
              </a:ext>
            </a:extLst>
          </p:cNvPr>
          <p:cNvSpPr txBox="1"/>
          <p:nvPr/>
        </p:nvSpPr>
        <p:spPr>
          <a:xfrm>
            <a:off x="797858" y="809544"/>
            <a:ext cx="1059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je bilo všeč? 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Opraviti bo še treba vsaj </a:t>
            </a:r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eno dejavnost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xmlns="" id="{1A2B0079-A675-4B41-B429-82954CC5CC4D}"/>
              </a:ext>
            </a:extLst>
          </p:cNvPr>
          <p:cNvGrpSpPr/>
          <p:nvPr/>
        </p:nvGrpSpPr>
        <p:grpSpPr>
          <a:xfrm>
            <a:off x="1368141" y="961726"/>
            <a:ext cx="10206445" cy="5169806"/>
            <a:chOff x="1984681" y="1451739"/>
            <a:chExt cx="8619565" cy="4128477"/>
          </a:xfrm>
        </p:grpSpPr>
        <p:sp>
          <p:nvSpPr>
            <p:cNvPr id="3" name="Pravokotnik: zaokroženi vogali 2">
              <a:extLst>
                <a:ext uri="{FF2B5EF4-FFF2-40B4-BE49-F238E27FC236}">
                  <a16:creationId xmlns:a16="http://schemas.microsoft.com/office/drawing/2014/main" xmlns="" id="{9BF2B655-76D6-4959-A718-F5BECEE5F0EA}"/>
                </a:ext>
              </a:extLst>
            </p:cNvPr>
            <p:cNvSpPr/>
            <p:nvPr/>
          </p:nvSpPr>
          <p:spPr>
            <a:xfrm rot="21117206">
              <a:off x="1984681" y="2211041"/>
              <a:ext cx="8619565" cy="3369175"/>
            </a:xfrm>
            <a:prstGeom prst="roundRect">
              <a:avLst/>
            </a:prstGeom>
            <a:solidFill>
              <a:schemeClr val="bg1"/>
            </a:solidFill>
            <a:ln w="53975">
              <a:solidFill>
                <a:srgbClr val="B70926"/>
              </a:solidFill>
            </a:ln>
            <a:effectLst>
              <a:reflection stA="45000" endPos="1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PoljeZBesedilom 3">
              <a:extLst>
                <a:ext uri="{FF2B5EF4-FFF2-40B4-BE49-F238E27FC236}">
                  <a16:creationId xmlns:a16="http://schemas.microsoft.com/office/drawing/2014/main" xmlns="" id="{3F8C9C4A-5E34-4FE9-A445-6872EBB08CF1}"/>
                </a:ext>
              </a:extLst>
            </p:cNvPr>
            <p:cNvSpPr txBox="1"/>
            <p:nvPr/>
          </p:nvSpPr>
          <p:spPr>
            <a:xfrm rot="21099710">
              <a:off x="5992255" y="1451739"/>
              <a:ext cx="3975759" cy="46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200" b="1" dirty="0" smtClean="0">
                  <a:solidFill>
                    <a:srgbClr val="C00000"/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Dejavnosti po ogledu:</a:t>
              </a:r>
              <a:endParaRPr lang="sl-SI" sz="3200" b="1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xmlns="" id="{FB3949C9-A496-49B6-9013-598D671F046C}"/>
                </a:ext>
              </a:extLst>
            </p:cNvPr>
            <p:cNvSpPr txBox="1"/>
            <p:nvPr/>
          </p:nvSpPr>
          <p:spPr>
            <a:xfrm rot="21109622">
              <a:off x="4426101" y="2296164"/>
              <a:ext cx="5907186" cy="2580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l-SI" sz="2400" b="1" dirty="0" smtClean="0">
                  <a:latin typeface="Comic Sans MS" panose="030F0702030302020204" pitchFamily="66" charset="0"/>
                  <a:cs typeface="Calibri" panose="020F0502020204030204" pitchFamily="34" charset="0"/>
                </a:rPr>
                <a:t>Zgodbo pripoveduj bratu, sestri, staršem.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l-SI" sz="2400" b="1" dirty="0" smtClean="0">
                  <a:latin typeface="Comic Sans MS" panose="030F0702030302020204" pitchFamily="66" charset="0"/>
                  <a:cs typeface="Calibri" panose="020F0502020204030204" pitchFamily="34" charset="0"/>
                </a:rPr>
                <a:t>Zgodbo ilustriraj</a:t>
              </a:r>
              <a:r>
                <a:rPr lang="sl-SI" sz="2400" b="1" dirty="0">
                  <a:latin typeface="Comic Sans MS" panose="030F0702030302020204" pitchFamily="66" charset="0"/>
                  <a:cs typeface="Calibri" panose="020F0502020204030204" pitchFamily="34" charset="0"/>
                </a:rPr>
                <a:t>.</a:t>
              </a:r>
              <a:endParaRPr lang="sl-SI" sz="2400" b="1" dirty="0" smtClean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l-SI" sz="2400" b="1" dirty="0" smtClean="0">
                  <a:latin typeface="Comic Sans MS" panose="030F0702030302020204" pitchFamily="66" charset="0"/>
                  <a:cs typeface="Calibri" panose="020F0502020204030204" pitchFamily="34" charset="0"/>
                </a:rPr>
                <a:t>Izdelaj lutko.</a:t>
              </a:r>
            </a:p>
            <a:p>
              <a:endParaRPr lang="sl-SI" sz="2400" b="1" dirty="0" smtClean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r>
                <a:rPr lang="sl-SI" sz="2400" b="1" dirty="0" smtClean="0">
                  <a:latin typeface="Comic Sans MS" panose="030F0702030302020204" pitchFamily="66" charset="0"/>
                  <a:cs typeface="Calibri" panose="020F0502020204030204" pitchFamily="34" charset="0"/>
                </a:rPr>
                <a:t>Namig za izdelavo lutk: </a:t>
              </a:r>
            </a:p>
            <a:p>
              <a:r>
                <a:rPr lang="sl-SI" sz="1400" b="1" dirty="0" smtClean="0">
                  <a:latin typeface="Comic Sans MS" panose="030F0702030302020204" pitchFamily="66" charset="0"/>
                  <a:cs typeface="Calibri" panose="020F0502020204030204" pitchFamily="34" charset="0"/>
                </a:rPr>
                <a:t>LUTKALNICA – PRSTNE LUTKE (10 min)</a:t>
              </a:r>
            </a:p>
            <a:p>
              <a:r>
                <a:rPr lang="sl-SI" sz="1400" dirty="0" smtClean="0">
                  <a:latin typeface="Comic Sans MS" panose="030F0702030302020204" pitchFamily="66" charset="0"/>
                  <a:hlinkClick r:id="rId2"/>
                </a:rPr>
                <a:t>https</a:t>
              </a:r>
              <a:r>
                <a:rPr lang="sl-SI" sz="1400" dirty="0">
                  <a:latin typeface="Comic Sans MS" panose="030F0702030302020204" pitchFamily="66" charset="0"/>
                  <a:hlinkClick r:id="rId2"/>
                </a:rPr>
                <a:t>://www.youtube.com/watch?time_continue=21&amp;v=C9Ggjbk42xY&amp;feature=emb_title</a:t>
              </a:r>
              <a:endParaRPr lang="sl-SI" sz="1400" b="1" dirty="0" smtClean="0"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r>
                <a:rPr lang="sl-SI" sz="1400" b="1" dirty="0" smtClean="0">
                  <a:latin typeface="Comic Sans MS" panose="030F0702030302020204" pitchFamily="66" charset="0"/>
                  <a:cs typeface="Calibri" panose="020F0502020204030204" pitchFamily="34" charset="0"/>
                </a:rPr>
                <a:t>LUTKALNICA – MIMIČNA LUTKA (12 min)</a:t>
              </a:r>
            </a:p>
            <a:p>
              <a:r>
                <a:rPr lang="sl-SI" sz="1400" dirty="0">
                  <a:latin typeface="Comic Sans MS" panose="030F0702030302020204" pitchFamily="66" charset="0"/>
                  <a:hlinkClick r:id="rId3"/>
                </a:rPr>
                <a:t>https://</a:t>
              </a:r>
              <a:r>
                <a:rPr lang="sl-SI" sz="1400" dirty="0" smtClean="0">
                  <a:latin typeface="Comic Sans MS" panose="030F0702030302020204" pitchFamily="66" charset="0"/>
                  <a:hlinkClick r:id="rId3"/>
                </a:rPr>
                <a:t>www.youtube.com/watch?time_continue=2&amp;v=4akVFqHr-To&amp;feature=emb_title</a:t>
              </a:r>
              <a:endParaRPr lang="sl-SI" sz="1400" b="1" dirty="0" smtClean="0"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Predstava za otroke Sapramiška - dogodki v občini Žužemberk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183">
            <a:off x="1254160" y="4831176"/>
            <a:ext cx="2614008" cy="15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52872">
            <a:off x="1570378" y="2376949"/>
            <a:ext cx="1695376" cy="22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23" y="1741714"/>
            <a:ext cx="3993615" cy="4987053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84D211BE-11C3-40DD-8957-31D9F73F813F}"/>
              </a:ext>
            </a:extLst>
          </p:cNvPr>
          <p:cNvSpPr/>
          <p:nvPr/>
        </p:nvSpPr>
        <p:spPr>
          <a:xfrm>
            <a:off x="5765756" y="-12787"/>
            <a:ext cx="4414564" cy="3291840"/>
          </a:xfrm>
          <a:prstGeom prst="wedgeEllipseCallout">
            <a:avLst>
              <a:gd name="adj1" fmla="val -78262"/>
              <a:gd name="adj2" fmla="val 44776"/>
            </a:avLst>
          </a:prstGeom>
          <a:solidFill>
            <a:srgbClr val="FFFFCC"/>
          </a:solidFill>
          <a:ln w="38100">
            <a:solidFill>
              <a:srgbClr val="AC1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63B321D5-7D1E-41A4-90C9-A647D961AB1C}"/>
              </a:ext>
            </a:extLst>
          </p:cNvPr>
          <p:cNvSpPr txBox="1"/>
          <p:nvPr/>
        </p:nvSpPr>
        <p:spPr>
          <a:xfrm>
            <a:off x="6331130" y="478971"/>
            <a:ext cx="3579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Če želiš, 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lahko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pošlješ kakšno fotografijo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sl-S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zapis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 ogleda lutkovne predstave s kavča ali </a:t>
            </a:r>
            <a:r>
              <a:rPr lang="sl-SI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fotko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ustvarjalne dejavnosti.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l-S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Pozdravček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50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195</Words>
  <Application>Microsoft Office PowerPoint</Application>
  <PresentationFormat>Po meri</PresentationFormat>
  <Paragraphs>43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SketchyVTI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os Mez</cp:lastModifiedBy>
  <cp:revision>105</cp:revision>
  <dcterms:created xsi:type="dcterms:W3CDTF">2020-04-03T14:53:50Z</dcterms:created>
  <dcterms:modified xsi:type="dcterms:W3CDTF">2020-05-02T14:46:03Z</dcterms:modified>
</cp:coreProperties>
</file>