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B696F-75C4-4513-9757-F0C2907F34F5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DEC2-B2DC-43EC-ADE1-3488B1B57A8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4DEC2-B2DC-43EC-ADE1-3488B1B57A89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DE58-669D-4BB9-8773-4B92DACB06C0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DE61-89C3-4BA8-B464-076FF53025B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8604250" y="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0"/>
              <a:t> </a:t>
            </a:r>
            <a:r>
              <a:rPr lang="sl-SI" altLang="sl-SI" sz="1200" b="0"/>
              <a:t>32.</a:t>
            </a:r>
            <a:r>
              <a:rPr lang="sl-SI" altLang="sl-SI" sz="1200"/>
              <a:t> 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0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altLang="sl-SI" sz="1200" b="0"/>
              <a:t>Fizika 9. razred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3132138" y="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altLang="sl-SI"/>
              <a:t>NAPETOST </a:t>
            </a:r>
            <a:r>
              <a:rPr lang="sl-SI" altLang="sl-SI" sz="1400"/>
              <a:t>IN VIRI NAPETOSTI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84978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 b="0" dirty="0"/>
              <a:t>Električne sile, ki delujejo med naelektrenimi telesi lahko opravljajo delo, ko prenesejo določen naboj.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1400" dirty="0"/>
              <a:t>Količnik med opravljenim delom in prenesenim nabojem imenujemo električna napetost - U.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95288" y="2420938"/>
            <a:ext cx="367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l-SI" altLang="sl-SI" sz="1400"/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539750" y="22050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39552" y="2564904"/>
            <a:ext cx="4897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 dirty="0"/>
              <a:t>Napetost merimo v voltih (V)</a:t>
            </a:r>
            <a:r>
              <a:rPr lang="sl-SI" altLang="sl-SI" sz="1400" b="0" dirty="0"/>
              <a:t>. </a:t>
            </a:r>
            <a:endParaRPr lang="sl-SI" altLang="sl-SI" sz="1400" dirty="0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39552" y="3356992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 b="0" dirty="0"/>
              <a:t>Vir napetosti ali generator je naprava ki v sklenjenem električnem krogu poganja električni </a:t>
            </a:r>
            <a:r>
              <a:rPr lang="sl-SI" altLang="sl-SI" sz="1400" b="0" dirty="0" smtClean="0"/>
              <a:t>tok I. </a:t>
            </a:r>
            <a:r>
              <a:rPr lang="sl-SI" altLang="sl-SI" sz="1400" b="0" dirty="0"/>
              <a:t>Poznamo vire enosmerne in izmenične napetosti: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95536" y="5229200"/>
            <a:ext cx="8569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 b="0" dirty="0" smtClean="0"/>
              <a:t>Ti </a:t>
            </a:r>
            <a:r>
              <a:rPr lang="sl-SI" altLang="sl-SI" sz="1400" b="0" dirty="0"/>
              <a:t>generatorji enosmerne napetosti potiskajo elektrone z enega priključka generatorja na drugega. </a:t>
            </a:r>
            <a:r>
              <a:rPr lang="sl-SI" altLang="sl-SI" sz="1400" b="1" dirty="0"/>
              <a:t>Električni tok teče od pozitivnega k negativnemu polu.</a:t>
            </a:r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683568" y="1628800"/>
          <a:ext cx="3113087" cy="854075"/>
        </p:xfrm>
        <a:graphic>
          <a:graphicData uri="http://schemas.openxmlformats.org/presentationml/2006/ole">
            <p:oleObj spid="_x0000_s2050" name="Microsoft Equation 3.0" r:id="rId4" imgW="1459866" imgH="431613" progId="">
              <p:embed/>
            </p:oleObj>
          </a:graphicData>
        </a:graphic>
      </p:graphicFrame>
      <p:sp>
        <p:nvSpPr>
          <p:cNvPr id="12" name="PoljeZBesedilom 11"/>
          <p:cNvSpPr txBox="1"/>
          <p:nvPr/>
        </p:nvSpPr>
        <p:spPr>
          <a:xfrm>
            <a:off x="395536" y="458112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1400" b="1" dirty="0" smtClean="0"/>
              <a:t>viri enosmerne napetosti </a:t>
            </a:r>
            <a:r>
              <a:rPr lang="sl-SI" altLang="sl-SI" sz="1400" b="1" dirty="0" smtClean="0"/>
              <a:t>so</a:t>
            </a:r>
            <a:r>
              <a:rPr lang="sl-SI" altLang="sl-SI" sz="1400" dirty="0" smtClean="0"/>
              <a:t>: galvanski člen, baterija (več povezanih galvanskih členov), sončne celice akumulator. </a:t>
            </a:r>
          </a:p>
          <a:p>
            <a:endParaRPr lang="sl-SI" dirty="0"/>
          </a:p>
        </p:txBody>
      </p:sp>
      <p:sp>
        <p:nvSpPr>
          <p:cNvPr id="2052" name="AutoShape 4" descr="BATERIJA 4,5V-DURACELL - Kreativa - Edu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54" name="AutoShape 6" descr="BATERIJA 4,5V-DURACELL - Kreativa - Edu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56" name="AutoShape 8" descr="BATERIJA 4,5V-DURACELL - Kreativa - Edu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>
                                            <p:subSp spid="_x0000_s205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1">
                                            <p:subSp spid="_x0000_s205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  <p:bldP spid="47113" grpId="0" autoUpdateAnimBg="0"/>
      <p:bldP spid="47114" grpId="0" autoUpdateAnimBg="0"/>
      <p:bldP spid="471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604250" y="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0"/>
              <a:t> </a:t>
            </a:r>
            <a:r>
              <a:rPr lang="sl-SI" altLang="sl-SI" sz="1200" b="0"/>
              <a:t>32.</a:t>
            </a:r>
            <a:r>
              <a:rPr lang="sl-SI" altLang="sl-SI" sz="1200"/>
              <a:t> 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altLang="sl-SI" sz="1200" b="0"/>
              <a:t>Fizika 9. razred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95288" y="549275"/>
            <a:ext cx="82184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/>
              <a:t>izmenični vir napetosti </a:t>
            </a:r>
            <a:r>
              <a:rPr lang="sl-SI" altLang="sl-SI" sz="1400" b="0"/>
              <a:t>je: generator izmenične napetosti (elektrarne)</a:t>
            </a:r>
            <a:r>
              <a:rPr lang="sl-SI" altLang="sl-SI" b="0"/>
              <a:t>, </a:t>
            </a:r>
            <a:r>
              <a:rPr lang="sl-SI" altLang="sl-SI" sz="1400" b="0"/>
              <a:t>nima posebej označenih polov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1400" b="0"/>
              <a:t>saj potiska elektrone zdaj v eno, zdaj v drugo smer. Predznak polov se neprestano menja.</a:t>
            </a:r>
          </a:p>
        </p:txBody>
      </p:sp>
      <p:pic>
        <p:nvPicPr>
          <p:cNvPr id="48137" name="Picture 9" descr="img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4105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 descr="img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Rectangle 9"/>
          <p:cNvSpPr>
            <a:spLocks noChangeArrowheads="1"/>
          </p:cNvSpPr>
          <p:nvPr/>
        </p:nvSpPr>
        <p:spPr bwMode="auto">
          <a:xfrm>
            <a:off x="6400800" y="57531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sl-SI" altLang="sl-SI" sz="1400" b="0"/>
          </a:p>
        </p:txBody>
      </p:sp>
      <p:sp>
        <p:nvSpPr>
          <p:cNvPr id="8" name="PoljeZBesedilom 7"/>
          <p:cNvSpPr txBox="1"/>
          <p:nvPr/>
        </p:nvSpPr>
        <p:spPr>
          <a:xfrm>
            <a:off x="1115616" y="479715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Enosmerni generator</a:t>
            </a:r>
            <a:endParaRPr lang="sl-SI" sz="1400" dirty="0"/>
          </a:p>
        </p:txBody>
      </p:sp>
      <p:sp>
        <p:nvSpPr>
          <p:cNvPr id="9" name="Pravokotnik 8"/>
          <p:cNvSpPr/>
          <p:nvPr/>
        </p:nvSpPr>
        <p:spPr>
          <a:xfrm>
            <a:off x="5580112" y="4797152"/>
            <a:ext cx="16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Izmenični generator</a:t>
            </a:r>
            <a:endParaRPr lang="sl-SI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8604250" y="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b="0"/>
              <a:t> </a:t>
            </a:r>
            <a:r>
              <a:rPr lang="sl-SI" altLang="sl-SI" sz="1200" b="0"/>
              <a:t>32.</a:t>
            </a:r>
            <a:r>
              <a:rPr lang="sl-SI" altLang="sl-SI" sz="1200"/>
              <a:t>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l-SI" altLang="sl-SI" sz="1200" b="0"/>
              <a:t>Fizika 9. razred</a:t>
            </a:r>
          </a:p>
        </p:txBody>
      </p:sp>
      <p:pic>
        <p:nvPicPr>
          <p:cNvPr id="80900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 t="2200" b="5276"/>
          <a:stretch>
            <a:fillRect/>
          </a:stretch>
        </p:blipFill>
        <p:spPr bwMode="auto">
          <a:xfrm>
            <a:off x="250825" y="1025525"/>
            <a:ext cx="86407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PoljeZBesedilom 4"/>
          <p:cNvSpPr txBox="1">
            <a:spLocks noChangeArrowheads="1"/>
          </p:cNvSpPr>
          <p:nvPr/>
        </p:nvSpPr>
        <p:spPr bwMode="auto">
          <a:xfrm>
            <a:off x="539750" y="333375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1600" b="0"/>
              <a:t>Za ponazoritev elementov v električnem krogu, uporabljamo v elektrotehniki dogovorjene elektrotehniške simbole:</a:t>
            </a:r>
            <a:endParaRPr lang="sl-SI" altLang="sl-SI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3850" y="549275"/>
            <a:ext cx="8496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 b="0" dirty="0"/>
              <a:t>Kadar </a:t>
            </a:r>
            <a:r>
              <a:rPr lang="sl-SI" altLang="sl-SI" sz="1400" b="0" dirty="0" smtClean="0"/>
              <a:t>porabnik (žarnico) </a:t>
            </a:r>
            <a:r>
              <a:rPr lang="sl-SI" altLang="sl-SI" sz="1400" b="0" dirty="0"/>
              <a:t>z vodnikoma (žicama) priključimo na </a:t>
            </a:r>
            <a:r>
              <a:rPr lang="sl-SI" altLang="sl-SI" sz="1400" b="0" dirty="0" smtClean="0"/>
              <a:t> </a:t>
            </a:r>
            <a:r>
              <a:rPr lang="sl-SI" altLang="sl-SI" sz="1400" b="0" dirty="0"/>
              <a:t>vir </a:t>
            </a:r>
            <a:r>
              <a:rPr lang="sl-SI" altLang="sl-SI" sz="1400" b="0" dirty="0" smtClean="0"/>
              <a:t>napetosti (baterija) dobimo </a:t>
            </a:r>
            <a:r>
              <a:rPr lang="sl-SI" altLang="sl-SI" sz="1400" b="0" dirty="0"/>
              <a:t>električni krog.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32138" y="981075"/>
            <a:ext cx="1584325" cy="1382713"/>
            <a:chOff x="2154" y="618"/>
            <a:chExt cx="998" cy="871"/>
          </a:xfrm>
        </p:grpSpPr>
        <p:pic>
          <p:nvPicPr>
            <p:cNvPr id="4" name="Picture 9" descr="Elektro_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4" y="618"/>
              <a:ext cx="998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11"/>
            <p:cNvSpPr>
              <a:spLocks noChangeShapeType="1"/>
            </p:cNvSpPr>
            <p:nvPr/>
          </p:nvSpPr>
          <p:spPr bwMode="auto">
            <a:xfrm flipV="1">
              <a:off x="2200" y="84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200" y="8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sl-SI" altLang="sl-SI" b="0"/>
                <a:t>i</a:t>
              </a: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435600" y="1341438"/>
            <a:ext cx="27352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l-SI" altLang="sl-SI" sz="1400"/>
              <a:t>Enostaven električni krog</a:t>
            </a:r>
            <a:r>
              <a:rPr lang="sl-SI" altLang="sl-SI" sz="1400" b="0"/>
              <a:t> sestavljajo: vir napetosti, vodnika (dve žici) in porabnik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39552" y="1268760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Smer el. toka (od pozitivnega k negativnemu polu)</a:t>
            </a:r>
            <a:endParaRPr lang="sl-SI" sz="1400" dirty="0"/>
          </a:p>
        </p:txBody>
      </p:sp>
      <p:cxnSp>
        <p:nvCxnSpPr>
          <p:cNvPr id="10" name="Raven puščični konektor 9"/>
          <p:cNvCxnSpPr>
            <a:stCxn id="8" idx="3"/>
          </p:cNvCxnSpPr>
          <p:nvPr/>
        </p:nvCxnSpPr>
        <p:spPr>
          <a:xfrm flipV="1">
            <a:off x="2699792" y="1628800"/>
            <a:ext cx="360040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226</Words>
  <Application>Microsoft Office PowerPoint</Application>
  <PresentationFormat>Diaprojekcija na zaslonu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6" baseType="lpstr">
      <vt:lpstr>Officeova tema</vt:lpstr>
      <vt:lpstr>Microsoft Equation 3.0</vt:lpstr>
      <vt:lpstr>Diapozitiv 1</vt:lpstr>
      <vt:lpstr>Diapozitiv 2</vt:lpstr>
      <vt:lpstr>Diapozitiv 3</vt:lpstr>
      <vt:lpstr>Diapozitiv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os Mez</dc:creator>
  <cp:lastModifiedBy>os Mez</cp:lastModifiedBy>
  <cp:revision>3</cp:revision>
  <dcterms:created xsi:type="dcterms:W3CDTF">2020-04-15T09:17:28Z</dcterms:created>
  <dcterms:modified xsi:type="dcterms:W3CDTF">2020-04-16T06:25:32Z</dcterms:modified>
</cp:coreProperties>
</file>